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08" r:id="rId3"/>
    <p:sldId id="284" r:id="rId4"/>
    <p:sldId id="276" r:id="rId5"/>
    <p:sldId id="374" r:id="rId6"/>
    <p:sldId id="286" r:id="rId7"/>
    <p:sldId id="384" r:id="rId8"/>
    <p:sldId id="383" r:id="rId9"/>
    <p:sldId id="375" r:id="rId10"/>
    <p:sldId id="285" r:id="rId11"/>
    <p:sldId id="368" r:id="rId12"/>
    <p:sldId id="369" r:id="rId13"/>
    <p:sldId id="370" r:id="rId14"/>
    <p:sldId id="371" r:id="rId15"/>
    <p:sldId id="372" r:id="rId16"/>
    <p:sldId id="339" r:id="rId17"/>
    <p:sldId id="376" r:id="rId18"/>
    <p:sldId id="377" r:id="rId19"/>
    <p:sldId id="378" r:id="rId20"/>
    <p:sldId id="379" r:id="rId21"/>
    <p:sldId id="380" r:id="rId22"/>
    <p:sldId id="340" r:id="rId23"/>
    <p:sldId id="385" r:id="rId24"/>
    <p:sldId id="386" r:id="rId25"/>
    <p:sldId id="387" r:id="rId26"/>
    <p:sldId id="321" r:id="rId27"/>
    <p:sldId id="320" r:id="rId28"/>
    <p:sldId id="366" r:id="rId29"/>
    <p:sldId id="367" r:id="rId30"/>
    <p:sldId id="336" r:id="rId31"/>
    <p:sldId id="337" r:id="rId32"/>
    <p:sldId id="382" r:id="rId33"/>
    <p:sldId id="338" r:id="rId34"/>
    <p:sldId id="283" r:id="rId35"/>
    <p:sldId id="280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5" autoAdjust="0"/>
    <p:restoredTop sz="94680" autoAdjust="0"/>
  </p:normalViewPr>
  <p:slideViewPr>
    <p:cSldViewPr snapToGrid="0">
      <p:cViewPr>
        <p:scale>
          <a:sx n="80" d="100"/>
          <a:sy n="80" d="100"/>
        </p:scale>
        <p:origin x="37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  <a:endParaRPr lang="zh-CN" altLang="en-US" dirty="0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3990" y="1327785"/>
            <a:ext cx="7573645" cy="12096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Rust</a:t>
            </a:r>
            <a:r>
              <a:rPr lang="zh-CN" altLang="en-US" dirty="0">
                <a:sym typeface="+mn-ea"/>
              </a:rPr>
              <a:t>改写</a:t>
            </a:r>
            <a:r>
              <a:rPr lang="en-US" altLang="zh-CN" dirty="0" err="1">
                <a:sym typeface="+mn-ea"/>
              </a:rPr>
              <a:t>LiteOS-M</a:t>
            </a:r>
            <a:r>
              <a:rPr lang="zh-CN" altLang="en-US" dirty="0" err="1">
                <a:sym typeface="+mn-ea"/>
              </a:rPr>
              <a:t>系统</a:t>
            </a:r>
            <a:endParaRPr lang="zh-CN" altLang="en-US" dirty="0" err="1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5" y="3964398"/>
            <a:ext cx="7196667" cy="21296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报告人 ：</a:t>
            </a:r>
            <a:r>
              <a:rPr lang="en-US" altLang="zh-CN" sz="2000" dirty="0"/>
              <a:t>XXX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小组成员：</a:t>
            </a:r>
            <a:r>
              <a:rPr lang="zh-CN" altLang="en-US" sz="2000" dirty="0">
                <a:sym typeface="+mn-ea"/>
              </a:rPr>
              <a:t>舒佳豪  区家彬  吴宇翀  姬子琢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44215" y="2712599"/>
            <a:ext cx="71966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    —— </a:t>
            </a:r>
            <a:r>
              <a:rPr 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RushToLight</a:t>
            </a:r>
            <a:r>
              <a:rPr lang="zh-CN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小组</a:t>
            </a:r>
            <a:endParaRPr lang="zh-CN" alt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OpenHarmony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内核是面向</a:t>
            </a:r>
            <a:r>
              <a:rPr lang="en-US" altLang="zh-CN" sz="2400" dirty="0"/>
              <a:t>IoT</a:t>
            </a:r>
            <a:r>
              <a:rPr lang="zh-CN" altLang="en-US" sz="2400" dirty="0"/>
              <a:t>领域的轻量级物联网操作系统内核，具有小体积、低功耗、高性能的特点，其代码结构简单，主要包括内核最小功能集、内核抽象层、可选组件以及工程目录等，分为硬件相关层以及硬件无关层，硬件相关层提供统一的</a:t>
            </a:r>
            <a:r>
              <a:rPr lang="en-US" altLang="zh-CN" sz="2400" dirty="0"/>
              <a:t>HAL</a:t>
            </a:r>
            <a:r>
              <a:rPr lang="zh-CN" altLang="en-US" sz="2400" dirty="0"/>
              <a:t>（</a:t>
            </a:r>
            <a:r>
              <a:rPr lang="en-US" altLang="zh-CN" sz="2400" dirty="0"/>
              <a:t>Hardware Abstraction Layer)</a:t>
            </a:r>
            <a:r>
              <a:rPr lang="zh-CN" altLang="en-US" sz="2400" dirty="0"/>
              <a:t>接口，提升硬件易适配性，不同编译工具链和芯片架构的组合分类，满足</a:t>
            </a:r>
            <a:r>
              <a:rPr lang="en-US" altLang="zh-CN" sz="2400" dirty="0" err="1"/>
              <a:t>AIoT</a:t>
            </a:r>
            <a:r>
              <a:rPr lang="zh-CN" altLang="en-US" sz="2400" dirty="0"/>
              <a:t>类型丰富的硬件和编译工具链的拓展。</a:t>
            </a:r>
            <a:endParaRPr lang="en-US" altLang="zh-CN" sz="2400" dirty="0"/>
          </a:p>
          <a:p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适用于轻量级的芯片架构，面向的</a:t>
            </a:r>
            <a:r>
              <a:rPr lang="en-US" altLang="zh-CN" sz="2400" dirty="0"/>
              <a:t>MCU </a:t>
            </a:r>
            <a:r>
              <a:rPr lang="zh-CN" altLang="en-US" sz="2400" dirty="0"/>
              <a:t>一般是百</a:t>
            </a:r>
            <a:r>
              <a:rPr lang="en-US" altLang="zh-CN" sz="2400" dirty="0"/>
              <a:t>K</a:t>
            </a:r>
            <a:r>
              <a:rPr lang="zh-CN" altLang="en-US" sz="2400" dirty="0"/>
              <a:t>级内存，例如</a:t>
            </a:r>
            <a:r>
              <a:rPr lang="en-US" altLang="zh-CN" sz="2400" dirty="0"/>
              <a:t>cortex-m</a:t>
            </a:r>
            <a:r>
              <a:rPr lang="zh-CN" altLang="en-US" sz="2400" dirty="0"/>
              <a:t>、</a:t>
            </a:r>
            <a:r>
              <a:rPr lang="en-US" altLang="zh-CN" sz="2400" dirty="0"/>
              <a:t>riscv32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4486910"/>
            <a:ext cx="10601325" cy="1000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611718"/>
            <a:ext cx="3496236" cy="3314948"/>
          </a:xfrm>
        </p:spPr>
        <p:txBody>
          <a:bodyPr/>
          <a:lstStyle/>
          <a:p>
            <a:r>
              <a:rPr lang="en-US" altLang="zh-CN" dirty="0" err="1"/>
              <a:t>OpenHarmony</a:t>
            </a:r>
            <a:r>
              <a:rPr lang="en-US" altLang="zh-CN" dirty="0"/>
              <a:t> 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核内核架构图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326" y="930275"/>
            <a:ext cx="7036606" cy="475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7667"/>
            <a:ext cx="4410636" cy="4698999"/>
          </a:xfrm>
        </p:spPr>
        <p:txBody>
          <a:bodyPr/>
          <a:lstStyle/>
          <a:p>
            <a:r>
              <a:rPr lang="zh-CN" altLang="en-US" dirty="0"/>
              <a:t>我们改写的文件为</a:t>
            </a:r>
            <a:r>
              <a:rPr lang="en-US" altLang="zh-CN" dirty="0"/>
              <a:t>kernel</a:t>
            </a:r>
            <a:r>
              <a:rPr lang="zh-CN" altLang="en-US" dirty="0"/>
              <a:t>中的</a:t>
            </a:r>
            <a:r>
              <a:rPr lang="en-US" altLang="zh-CN" dirty="0" err="1"/>
              <a:t>los_memory.c</a:t>
            </a:r>
            <a:r>
              <a:rPr lang="zh-CN" altLang="en-US" dirty="0"/>
              <a:t>，即动态内存管理模块，负责提供动态内存资源的初始化、分配与回收。</a:t>
            </a:r>
            <a:endParaRPr lang="en-US" altLang="zh-CN" dirty="0"/>
          </a:p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动态内存在</a:t>
            </a:r>
            <a:r>
              <a:rPr lang="en-US" altLang="zh-CN" dirty="0"/>
              <a:t>TLSF</a:t>
            </a:r>
            <a:r>
              <a:rPr lang="zh-CN" altLang="en-US" dirty="0"/>
              <a:t>（内存两级分割策略算法）的基础上，对区间的划分进行了优化，获得更优的性能，降低了碎片率。</a:t>
            </a:r>
            <a:endParaRPr lang="en-US" altLang="zh-CN" dirty="0"/>
          </a:p>
          <a:p>
            <a:r>
              <a:rPr lang="zh-CN" altLang="en-US" dirty="0"/>
              <a:t>动态内存核心算法如图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7861" y="1281097"/>
            <a:ext cx="6296071" cy="42958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根据空闲内存块的大小，使用多个空闲链表来管理。</a:t>
            </a:r>
            <a:endParaRPr lang="en-US" altLang="zh-CN" dirty="0"/>
          </a:p>
          <a:p>
            <a:r>
              <a:rPr lang="zh-CN" altLang="en-US" dirty="0"/>
              <a:t>动态内存管理结构如图：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021" y="2447072"/>
            <a:ext cx="8096309" cy="3362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模块主要通过</a:t>
            </a:r>
            <a:r>
              <a:rPr lang="en-US" altLang="zh-CN" dirty="0"/>
              <a:t>Best fit(</a:t>
            </a:r>
            <a:r>
              <a:rPr lang="zh-CN" altLang="en-US" dirty="0"/>
              <a:t>最佳分配</a:t>
            </a:r>
            <a:r>
              <a:rPr lang="en-US" altLang="zh-CN" dirty="0"/>
              <a:t>)</a:t>
            </a:r>
            <a:r>
              <a:rPr lang="zh-CN" altLang="en-US" dirty="0"/>
              <a:t>算法对动态内存块进行分配 </a:t>
            </a:r>
            <a:endParaRPr lang="en-US" altLang="zh-CN" dirty="0"/>
          </a:p>
          <a:p>
            <a:r>
              <a:rPr lang="zh-CN" altLang="en-US" dirty="0"/>
              <a:t>但与传统的遍历寻找方式不同的是</a:t>
            </a:r>
            <a:r>
              <a:rPr lang="en-US" altLang="zh-CN" dirty="0"/>
              <a:t>: 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维护了一个空闲内存块链表组来链接起特定大小的内存块，以达到</a:t>
            </a:r>
            <a:r>
              <a:rPr lang="en-US" altLang="zh-CN" dirty="0"/>
              <a:t>O(1)</a:t>
            </a:r>
            <a:r>
              <a:rPr lang="zh-CN" altLang="en-US" dirty="0"/>
              <a:t>的常数级分配速度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改写展示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095" y="2946400"/>
            <a:ext cx="709993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r>
              <a:rPr lang="zh-CN" altLang="en-US" dirty="0"/>
              <a:t>的数据类型对应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2414494"/>
            <a:ext cx="4811322" cy="1428377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中许多类型与</a:t>
            </a:r>
            <a:r>
              <a:rPr lang="en-US" altLang="zh-CN" dirty="0"/>
              <a:t>Rust </a:t>
            </a:r>
            <a:r>
              <a:rPr lang="zh-CN" altLang="en-US" dirty="0"/>
              <a:t>相对应，在</a:t>
            </a:r>
            <a:r>
              <a:rPr lang="en-US" altLang="zh-CN" dirty="0" err="1"/>
              <a:t>liteOS</a:t>
            </a:r>
            <a:r>
              <a:rPr lang="en-US" altLang="zh-CN" dirty="0"/>
              <a:t> </a:t>
            </a:r>
            <a:r>
              <a:rPr lang="zh-CN" altLang="en-US" dirty="0"/>
              <a:t>中相应的数据类型 可以直接转换。 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118" y="1067734"/>
            <a:ext cx="4811321" cy="424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条件宏编译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通过</a:t>
            </a:r>
            <a:r>
              <a:rPr lang="en-US" altLang="zh-CN" dirty="0" err="1"/>
              <a:t>cfg</a:t>
            </a:r>
            <a:r>
              <a:rPr lang="zh-CN" altLang="en-US" dirty="0"/>
              <a:t>属性，对条件编译提供了支持。</a:t>
            </a:r>
            <a:r>
              <a:rPr lang="en-US" altLang="zh-CN" dirty="0" err="1"/>
              <a:t>cfg</a:t>
            </a:r>
            <a:r>
              <a:rPr lang="zh-CN" altLang="en-US" dirty="0"/>
              <a:t>宏存在两种使用方式：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1.</a:t>
            </a:r>
            <a:r>
              <a:rPr lang="zh-CN" altLang="en-US" dirty="0"/>
              <a:t>在代码块外使用 可以在整个模块或</a:t>
            </a:r>
            <a:r>
              <a:rPr lang="en-US" altLang="zh-CN" dirty="0"/>
              <a:t>crate</a:t>
            </a:r>
            <a:r>
              <a:rPr lang="zh-CN" altLang="en-US" dirty="0"/>
              <a:t>级别上使用</a:t>
            </a:r>
            <a:r>
              <a:rPr lang="en-US" altLang="zh-CN" dirty="0"/>
              <a:t>#[cfg(...)]</a:t>
            </a:r>
            <a:r>
              <a:rPr lang="zh-CN" altLang="en-US" dirty="0"/>
              <a:t>注解来决定整个模块或</a:t>
            </a:r>
            <a:r>
              <a:rPr lang="en-US" altLang="zh-CN" dirty="0"/>
              <a:t>crate</a:t>
            </a:r>
            <a:r>
              <a:rPr lang="zh-CN" altLang="en-US" dirty="0"/>
              <a:t>是 否包含在编译中；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2.</a:t>
            </a:r>
            <a:r>
              <a:rPr lang="zh-CN" altLang="en-US" dirty="0"/>
              <a:t>在代码块内使用 通过使用</a:t>
            </a:r>
            <a:r>
              <a:rPr lang="en-US" altLang="zh-CN" dirty="0" err="1"/>
              <a:t>cfg</a:t>
            </a:r>
            <a:r>
              <a:rPr lang="en-US" altLang="zh-CN" dirty="0"/>
              <a:t>!</a:t>
            </a:r>
            <a:r>
              <a:rPr lang="zh-CN" altLang="en-US" dirty="0"/>
              <a:t>宏来根据条件选择性的编译代码；</a:t>
            </a:r>
            <a:r>
              <a:rPr lang="en-US" altLang="zh-CN" dirty="0" err="1"/>
              <a:t>cfg</a:t>
            </a:r>
            <a:r>
              <a:rPr lang="en-US" altLang="zh-CN" dirty="0"/>
              <a:t>!</a:t>
            </a:r>
            <a:r>
              <a:rPr lang="zh-CN" altLang="en-US" dirty="0"/>
              <a:t>会返回一个布尔值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047" y="2118659"/>
            <a:ext cx="278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该函数负责初始化动态内存池的具体实现。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3186" y="997548"/>
            <a:ext cx="8610663" cy="50578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047" y="2118659"/>
            <a:ext cx="1643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该函数负责初始化动态内存池的具体实现。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331" y="1575814"/>
            <a:ext cx="9439344" cy="3419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主要部分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4836160" y="1376045"/>
            <a:ext cx="7284720" cy="628142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改写背景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</a:t>
            </a:r>
            <a:r>
              <a:rPr lang="zh-CN" altLang="en-US" dirty="0"/>
              <a:t>介绍</a:t>
            </a:r>
            <a:endParaRPr lang="zh-CN" altLang="en-US" dirty="0"/>
          </a:p>
          <a:p>
            <a:r>
              <a:rPr lang="zh-CN" altLang="en-US" dirty="0"/>
              <a:t>核心算法展示</a:t>
            </a:r>
            <a:endParaRPr lang="zh-CN" altLang="en-US" dirty="0"/>
          </a:p>
          <a:p>
            <a:r>
              <a:rPr lang="en-US" altLang="zh-CN" dirty="0"/>
              <a:t>Rust</a:t>
            </a:r>
            <a:r>
              <a:rPr lang="zh-CN" altLang="en-US" dirty="0"/>
              <a:t>改写展示</a:t>
            </a:r>
            <a:endParaRPr lang="zh-CN" altLang="en-US" dirty="0"/>
          </a:p>
          <a:p>
            <a:pPr lvl="1"/>
            <a:r>
              <a:rPr lang="zh-CN" altLang="en-US" sz="3200" dirty="0"/>
              <a:t>改写方法</a:t>
            </a:r>
            <a:endParaRPr lang="zh-CN" altLang="en-US" dirty="0"/>
          </a:p>
          <a:p>
            <a:pPr lvl="1"/>
            <a:r>
              <a:rPr lang="zh-CN" altLang="en-US" dirty="0"/>
              <a:t>展示代码</a:t>
            </a:r>
            <a:endParaRPr lang="zh-CN" altLang="en-US" dirty="0"/>
          </a:p>
          <a:p>
            <a:r>
              <a:rPr lang="zh-CN" altLang="en-US" dirty="0"/>
              <a:t>编译测试结果</a:t>
            </a:r>
            <a:endParaRPr lang="zh-CN" altLang="en-US" dirty="0"/>
          </a:p>
          <a:p>
            <a:r>
              <a:rPr lang="zh-CN" altLang="en-US" dirty="0"/>
              <a:t>项目总结与展望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0" y="361315"/>
            <a:ext cx="2992120" cy="8909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047" y="2118659"/>
            <a:ext cx="2020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该函数负责初始化动态内存池的具体实现。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495" y="1074159"/>
            <a:ext cx="9248843" cy="4829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内存分配（</a:t>
            </a:r>
            <a:r>
              <a:rPr lang="en-US" altLang="zh-CN" dirty="0" err="1"/>
              <a:t>1</a:t>
            </a:r>
            <a:r>
              <a:rPr lang="zh-CN" dirty="0" err="1"/>
              <a:t>）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265" y="1373505"/>
            <a:ext cx="4136390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这个os_mem_alloc函数是一个内存分配器，其主要功能包括：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计算实际需要的内存大小（考虑对齐和头部）。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尝试从内存池中获取空闲节点。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如果没有合适的节点，尝试扩展内存池或释放低优先级任务的内存。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如果找到合适的节点，可能会进行节点分割以优化内存使用。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标记分配的节点为已使用，更新内存使用记录。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执行必要的内存检查（如完整性和泄漏检查）。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返回分配的内存指针或失败时返回空指针。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115" y="263525"/>
            <a:ext cx="6104255" cy="57918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内存分配（</a:t>
            </a:r>
            <a:r>
              <a:rPr lang="en-US" altLang="zh-CN" dirty="0" err="1"/>
              <a:t>1</a:t>
            </a:r>
            <a:r>
              <a:rPr lang="zh-CN" dirty="0" err="1"/>
              <a:t>）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265" y="1373505"/>
            <a:ext cx="4313555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这个os_mem_alloc函数是一个内存分配器，其主要功能包括：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计算实际需要的内存大小（考虑对齐和头部）。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尝试从内存池中获取空闲节点。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如果没有合适的节点，尝试扩展内存池或释放低优先级任务的内存。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如果找到合适的节点，可能会进行节点分割以优化内存使用。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标记分配的节点为已使用，更新内存使用记录。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执行必要的内存检查（如完整性和泄漏检查）。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返回分配的内存指针或失败时返回空指针。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4390" y="177165"/>
            <a:ext cx="6485890" cy="5878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内存分配（</a:t>
            </a:r>
            <a:r>
              <a:rPr lang="en-US" altLang="zh-CN" dirty="0" err="1"/>
              <a:t>2</a:t>
            </a:r>
            <a:r>
              <a:rPr lang="zh-CN" dirty="0" err="1"/>
              <a:t>）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110" y="450215"/>
            <a:ext cx="5164455" cy="5660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内存分配（</a:t>
            </a:r>
            <a:r>
              <a:rPr lang="en-US" altLang="zh-CN" dirty="0" err="1"/>
              <a:t>2</a:t>
            </a:r>
            <a:r>
              <a:rPr lang="zh-CN" dirty="0" err="1"/>
              <a:t>）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885" y="378460"/>
            <a:ext cx="578104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释放动态动态</a:t>
            </a:r>
            <a:r>
              <a:rPr lang="en-US" altLang="zh-CN" dirty="0" err="1"/>
              <a:t>LOS_MemFree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047" y="2118659"/>
            <a:ext cx="202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该函数负责释放动态内存。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943" y="821679"/>
            <a:ext cx="7671857" cy="550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释放动态内存</a:t>
            </a:r>
            <a:r>
              <a:rPr lang="en-US" altLang="zh-CN" dirty="0" err="1"/>
              <a:t>OsGetRealPtr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96047" y="2118659"/>
            <a:ext cx="2020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该函数负责获取内存池中数据指针</a:t>
            </a:r>
            <a:r>
              <a:rPr lang="en-US" altLang="zh-CN" dirty="0" err="1"/>
              <a:t>ptr</a:t>
            </a:r>
            <a:r>
              <a:rPr lang="zh-CN" altLang="en-US" dirty="0"/>
              <a:t>对应的实际数据区域的起始地址，考虑了内存对齐的情况。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499" y="1012247"/>
            <a:ext cx="8486837" cy="49530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未来展望</a:t>
            </a:r>
            <a:endParaRPr 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1"/>
        </p:blipFill>
        <p:spPr>
          <a:xfrm>
            <a:off x="3695065" y="3193415"/>
            <a:ext cx="6713220" cy="3280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改写背景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1"/>
        </p:blipFill>
        <p:spPr>
          <a:xfrm>
            <a:off x="3175000" y="3212465"/>
            <a:ext cx="7626350" cy="26739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收获与心得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26210" y="1647825"/>
            <a:ext cx="9286240" cy="326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学习了</a:t>
            </a:r>
            <a:r>
              <a:rPr lang="en-US" altLang="zh-CN"/>
              <a:t>Rust</a:t>
            </a:r>
            <a:r>
              <a:rPr lang="zh-CN" altLang="en-US"/>
              <a:t>这门编程语言，了解了</a:t>
            </a:r>
            <a:r>
              <a:rPr lang="en-US" altLang="zh-CN"/>
              <a:t>C</a:t>
            </a:r>
            <a:r>
              <a:rPr lang="zh-CN" altLang="en-US"/>
              <a:t>在隐式转换等问题上可能出现的漏洞，从此养成了更加规范的编程和变量命名习惯。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对操作系统的内存处理模块有了更深的了解。在操作系统中内存是如何被创建，分配和销毁的，在改写过程中我们有了更深的体会。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团队合作与分工。有一句非洲谚语：</a:t>
            </a:r>
            <a:r>
              <a:rPr lang="en-US" altLang="zh-CN"/>
              <a:t>“</a:t>
            </a:r>
            <a:r>
              <a:rPr lang="zh-CN" altLang="en-US"/>
              <a:t>一个人能走的很快，但一群人才能走的很远。</a:t>
            </a:r>
            <a:r>
              <a:rPr lang="en-US" altLang="zh-CN"/>
              <a:t>”</a:t>
            </a:r>
            <a:r>
              <a:rPr lang="zh-CN" altLang="en-US"/>
              <a:t>在面对几千行代码的漫长艰巨的改写过程中，团队间相互扶持，才能越走越远。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成果：</a:t>
            </a:r>
            <a:endParaRPr lang="en-US" altLang="zh-CN" dirty="0"/>
          </a:p>
          <a:p>
            <a:pPr lvl="1"/>
            <a:r>
              <a:rPr lang="zh-CN" altLang="en-US" dirty="0"/>
              <a:t>实现了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的动态内存模块</a:t>
            </a:r>
            <a:r>
              <a:rPr lang="en-US" altLang="zh-CN" dirty="0" err="1"/>
              <a:t>los_memory.c</a:t>
            </a:r>
            <a:r>
              <a:rPr lang="zh-CN" altLang="en-US" dirty="0"/>
              <a:t>的改写，</a:t>
            </a:r>
            <a:r>
              <a:rPr lang="en-US" altLang="zh-CN" dirty="0"/>
              <a:t>rust</a:t>
            </a:r>
            <a:r>
              <a:rPr lang="zh-CN" altLang="en-US" dirty="0"/>
              <a:t>代码总量</a:t>
            </a:r>
            <a:r>
              <a:rPr lang="en-US" altLang="zh-CN" dirty="0"/>
              <a:t>4000+,</a:t>
            </a:r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编译器编译无误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语言提高了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动态内存模块的安全性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不足</a:t>
            </a:r>
            <a:endParaRPr lang="en-US" altLang="zh-CN" dirty="0"/>
          </a:p>
          <a:p>
            <a:pPr lvl="1"/>
            <a:r>
              <a:rPr lang="zh-CN" altLang="en-US" dirty="0"/>
              <a:t>没有实现一开始目标中</a:t>
            </a:r>
            <a:r>
              <a:rPr lang="en-US" altLang="zh-CN" dirty="0" err="1"/>
              <a:t>task.c</a:t>
            </a:r>
            <a:r>
              <a:rPr lang="zh-CN" altLang="en-US" dirty="0"/>
              <a:t>的改写，只完成了</a:t>
            </a:r>
            <a:r>
              <a:rPr lang="en-US" altLang="zh-CN" dirty="0" err="1"/>
              <a:t>los_memory.c</a:t>
            </a:r>
            <a:r>
              <a:rPr lang="zh-CN" altLang="en-US" dirty="0"/>
              <a:t>的改写</a:t>
            </a:r>
            <a:endParaRPr lang="en-US" altLang="zh-CN" dirty="0"/>
          </a:p>
          <a:p>
            <a:pPr lvl="1"/>
            <a:r>
              <a:rPr lang="zh-CN" altLang="en-US" dirty="0"/>
              <a:t>没有实现加入改写后的</a:t>
            </a:r>
            <a:r>
              <a:rPr lang="en-US" altLang="zh-CN" dirty="0"/>
              <a:t>rust</a:t>
            </a:r>
            <a:r>
              <a:rPr lang="zh-CN" altLang="en-US" dirty="0"/>
              <a:t>文件的整个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内核的编译运行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未来改进方向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1905" y="1320165"/>
            <a:ext cx="8884285" cy="2320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利用</a:t>
            </a:r>
            <a:r>
              <a:rPr lang="en-US" altLang="zh-CN"/>
              <a:t>gn</a:t>
            </a:r>
            <a:r>
              <a:rPr lang="zh-CN" altLang="en-US"/>
              <a:t>和Ninja等工具，在仿照原有编译配置文件的基础上，尝试将</a:t>
            </a:r>
            <a:r>
              <a:rPr lang="en-US" altLang="zh-CN"/>
              <a:t>Rust</a:t>
            </a:r>
            <a:r>
              <a:rPr lang="zh-CN" altLang="en-US"/>
              <a:t>和现有的</a:t>
            </a:r>
            <a:r>
              <a:rPr lang="en-US" altLang="zh-CN"/>
              <a:t>C</a:t>
            </a:r>
            <a:r>
              <a:rPr lang="zh-CN" altLang="en-US"/>
              <a:t>代码完整编译成完整的</a:t>
            </a:r>
            <a:r>
              <a:rPr lang="en-US" altLang="zh-CN"/>
              <a:t>LiteOS-M</a:t>
            </a:r>
            <a:r>
              <a:rPr lang="zh-CN" altLang="en-US"/>
              <a:t>内核，并进行内核安全性和性能测试。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改写剩余代码，实现完全由</a:t>
            </a:r>
            <a:r>
              <a:rPr lang="en-US" altLang="zh-CN"/>
              <a:t>Rust</a:t>
            </a:r>
            <a:r>
              <a:rPr lang="zh-CN" altLang="en-US"/>
              <a:t>实现的嵌入式</a:t>
            </a:r>
            <a:r>
              <a:rPr lang="en-US" altLang="zh-CN"/>
              <a:t>LiteOS</a:t>
            </a:r>
            <a:r>
              <a:rPr lang="zh-CN" altLang="en-US"/>
              <a:t>系统。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3. ......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致谢：</a:t>
            </a: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</a:t>
            </a:r>
            <a:r>
              <a:rPr lang="en-US" altLang="zh-CN" dirty="0"/>
              <a:t> </a:t>
            </a:r>
            <a:r>
              <a:rPr lang="zh-CN" altLang="en-US" dirty="0"/>
              <a:t>四位组员的付出</a:t>
            </a: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</a:t>
            </a:r>
            <a:r>
              <a:rPr lang="en-US" altLang="zh-CN" dirty="0"/>
              <a:t> </a:t>
            </a:r>
            <a:r>
              <a:rPr lang="zh-CN" altLang="en-US" dirty="0"/>
              <a:t>邢凯老师的指导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240" y="1714500"/>
            <a:ext cx="7694930" cy="1325880"/>
          </a:xfrm>
        </p:spPr>
        <p:txBody>
          <a:bodyPr>
            <a:normAutofit/>
          </a:bodyPr>
          <a:lstStyle/>
          <a:p>
            <a:r>
              <a:rPr lang="zh-CN" altLang="en-US" sz="6665" dirty="0"/>
              <a:t>欢迎各位同学提问！</a:t>
            </a:r>
            <a:endParaRPr lang="zh-CN" altLang="en-US" sz="6665" dirty="0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2235835" y="3429000"/>
            <a:ext cx="3160395" cy="2931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 语言操作系统的安全问题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840" y="1336675"/>
            <a:ext cx="7296785" cy="3061335"/>
          </a:xfrm>
        </p:spPr>
        <p:txBody>
          <a:bodyPr/>
          <a:lstStyle/>
          <a:p>
            <a:r>
              <a:rPr lang="zh-CN" altLang="en-US" sz="2000" dirty="0"/>
              <a:t>缓冲区溢出（Buffer Overflow）</a:t>
            </a:r>
            <a:endParaRPr lang="zh-CN" altLang="en-US" sz="2000" dirty="0"/>
          </a:p>
          <a:p>
            <a:r>
              <a:rPr lang="zh-CN" altLang="en-US" sz="2000" dirty="0"/>
              <a:t>空指针解引用（Null Pointer Dereference）</a:t>
            </a:r>
            <a:endParaRPr lang="zh-CN" altLang="en-US" sz="2000" dirty="0"/>
          </a:p>
          <a:p>
            <a:r>
              <a:rPr lang="zh-CN" altLang="en-US" sz="2000" dirty="0"/>
              <a:t>内存泄漏（Memory Leaks）</a:t>
            </a:r>
            <a:endParaRPr lang="zh-CN" altLang="en-US" sz="2000" dirty="0"/>
          </a:p>
          <a:p>
            <a:r>
              <a:rPr lang="zh-CN" altLang="en-US" sz="2000" dirty="0"/>
              <a:t>嵌入式系统网络攻击</a:t>
            </a:r>
            <a:r>
              <a:rPr lang="zh-CN" altLang="en-US" sz="2000" dirty="0">
                <a:sym typeface="+mn-ea"/>
              </a:rPr>
              <a:t>（</a:t>
            </a:r>
            <a:r>
              <a:rPr lang="zh-CN" altLang="en-US" sz="2000" dirty="0"/>
              <a:t>Cyber attack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/>
          </a:p>
          <a:p>
            <a:r>
              <a:rPr lang="en-US" altLang="zh-CN" sz="2000" dirty="0"/>
              <a:t>......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4570" y="1336675"/>
            <a:ext cx="5329555" cy="3720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r>
              <a:rPr lang="zh-CN" altLang="en-US" sz="1600" dirty="0"/>
              <a:t>2023 年，微软产品曝出的最严重漏洞之一就是 CVE-2023-36884（CNNVD 编号:CNNVD- 202307-797），这是 Windows 搜索工具中的远程代码执行（RCE）漏洞。该漏洞是在微软 7 月发布的周二补丁日中首次披露的，主要影响了 Windows 和 Office 软件。</a:t>
            </a:r>
            <a:endParaRPr lang="zh-CN" altLang="en-US" sz="1600" dirty="0"/>
          </a:p>
          <a:p>
            <a:pPr indent="457200"/>
            <a:endParaRPr lang="zh-CN" altLang="en-US" sz="1600" dirty="0"/>
          </a:p>
          <a:p>
            <a:pPr indent="457200"/>
            <a:r>
              <a:rPr lang="zh-CN" altLang="en-US" sz="1600" dirty="0"/>
              <a:t> </a:t>
            </a:r>
            <a:endParaRPr lang="zh-CN" altLang="en-US" sz="1600" dirty="0"/>
          </a:p>
          <a:p>
            <a:pPr indent="457200"/>
            <a:r>
              <a:rPr lang="zh-CN" altLang="en-US" sz="1600" dirty="0"/>
              <a:t>与其他的微软漏洞相比，CVE-2023-36884 漏洞主要有两大特点：首先，RCE 漏洞在披露 时没有补丁，微软仅提供了缓解措施以防止被利用，该漏洞一直到 8 月的周二补丁日才得到 修复；其次，某东欧地区的网络犯罪组织将 CVE-2023-36884 用于侧重间谍的网络钓鱼活动以 及出于牟利的勒索软件攻击。据微软报告，该组织的攻击目标是北美和欧洲的国防组织和政 府实体。攻击者利用 CVE-2023-36884 绕过微软的 MotW 安全功能，该功能通常阻止恶意链 接和附件。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205" y="3597910"/>
            <a:ext cx="3683000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336675"/>
            <a:ext cx="92075" cy="471868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6010910" y="1041400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liteOS-M</a:t>
            </a:r>
            <a:r>
              <a:rPr lang="zh-CN" altLang="en-US" dirty="0"/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模块的函数频繁的对指针进行传递操作</a:t>
            </a:r>
            <a:r>
              <a:rPr lang="en-US" altLang="zh-CN" dirty="0"/>
              <a:t>,</a:t>
            </a:r>
            <a:r>
              <a:rPr lang="zh-CN" altLang="en-US" dirty="0"/>
              <a:t>若使用不当可能会造成空指针解引用 ，下图是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对用户提供的内存分 配</a:t>
            </a:r>
            <a:r>
              <a:rPr lang="en-US" altLang="zh-CN" dirty="0"/>
              <a:t>API</a:t>
            </a:r>
            <a:r>
              <a:rPr lang="zh-CN" altLang="en-US" dirty="0"/>
              <a:t>，在内存池不够时会未加提示 的返回</a:t>
            </a:r>
            <a:r>
              <a:rPr lang="en-US" altLang="zh-CN" dirty="0"/>
              <a:t>NULL</a:t>
            </a:r>
            <a:r>
              <a:rPr lang="zh-CN" altLang="en-US" dirty="0"/>
              <a:t>空指针</a:t>
            </a:r>
            <a:r>
              <a:rPr lang="en-US" altLang="zh-CN" dirty="0"/>
              <a:t>,</a:t>
            </a:r>
            <a:r>
              <a:rPr lang="zh-CN" altLang="en-US" dirty="0"/>
              <a:t>编程人员如果未 加检测，可能会造成空指针解引用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8989" y="3179483"/>
            <a:ext cx="7022353" cy="21096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liteOS-M</a:t>
            </a:r>
            <a:r>
              <a:rPr lang="zh-CN" altLang="en-US" dirty="0">
                <a:sym typeface="+mn-ea"/>
              </a:rPr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模块存在较严重的缓冲区溢出问题</a:t>
            </a:r>
            <a:endParaRPr lang="en-US" altLang="zh-CN" dirty="0"/>
          </a:p>
          <a:p>
            <a:r>
              <a:rPr lang="zh-CN" altLang="en-US" dirty="0"/>
              <a:t>作为嵌入式操作系统，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的内存空间是连续分配的，且缺乏分 页保护机制，这可能导致越界访问到相邻内存块的头节点</a:t>
            </a:r>
            <a:r>
              <a:rPr lang="en-US" altLang="zh-CN" dirty="0"/>
              <a:t>,</a:t>
            </a:r>
            <a:r>
              <a:rPr lang="zh-CN" altLang="en-US" dirty="0"/>
              <a:t>将其中关于 内存块的前后节点、内存块长度等信息覆盖掉</a:t>
            </a:r>
            <a:r>
              <a:rPr lang="en-US" altLang="zh-CN" dirty="0"/>
              <a:t>,</a:t>
            </a:r>
            <a:r>
              <a:rPr lang="zh-CN" altLang="en-US" dirty="0"/>
              <a:t>引发严重危机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728" y="3302229"/>
            <a:ext cx="6600873" cy="26289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73150"/>
            <a:ext cx="7308850" cy="4981575"/>
          </a:xfrm>
        </p:spPr>
        <p:txBody>
          <a:bodyPr>
            <a:normAutofit/>
          </a:bodyPr>
          <a:lstStyle/>
          <a:p>
            <a:r>
              <a:rPr lang="en-US" altLang="zh-CN" dirty="0"/>
              <a:t>fast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	• </a:t>
            </a:r>
            <a:r>
              <a:rPr lang="zh-CN" altLang="en-US" dirty="0"/>
              <a:t>兼具高性能和效率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对系统资源有底层的控制权 </a:t>
            </a:r>
            <a:endParaRPr lang="en-US" altLang="zh-CN" dirty="0"/>
          </a:p>
          <a:p>
            <a:r>
              <a:rPr lang="en-US" altLang="zh-CN" dirty="0"/>
              <a:t>reliable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具有强静态类型和所有权系统</a:t>
            </a:r>
            <a:endParaRPr lang="en-US" altLang="zh-CN" dirty="0"/>
          </a:p>
          <a:p>
            <a:pPr marL="457200" lvl="1" indent="0" algn="l">
              <a:lnSpc>
                <a:spcPct val="11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</a:t>
            </a:r>
            <a:r>
              <a:rPr lang="en-US" altLang="zh-CN" dirty="0"/>
              <a:t>• </a:t>
            </a:r>
            <a:r>
              <a:rPr lang="zh-CN" altLang="en-US" dirty="0"/>
              <a:t>防止了空指针或悬空指针解引用、缓冲区溢出和数据竞争 </a:t>
            </a:r>
            <a:endParaRPr lang="en-US" altLang="zh-CN" dirty="0"/>
          </a:p>
          <a:p>
            <a:r>
              <a:rPr lang="en-US" altLang="zh-CN" dirty="0"/>
              <a:t>productive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具有丰富的标准库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相关社区和生态正在完善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8270875" y="2274570"/>
            <a:ext cx="2039620" cy="2166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相关工作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835" y="1373505"/>
            <a:ext cx="6236970" cy="3924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Google 的 Fuchsia 操作系统采用了 Rust 语言来开发其部分组件。Fuchsia 是一个全新的操作系统平台，旨在为多种设备提供支持，从智能手机到个人电脑再到物联网设备。Fuchsia 使用了名为 Zircon 的微内核，而在 Zircon 之上，Google 鼓励开发者使用 Rust来编写设备驱动和应用程序。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ASAP（Adaptive Systems Architecture Project）是一个由亚马逊网络服务（AWS）赞助的研究项目，旨在开发一个高安全性、高性能的操作系统。这个项目特别关注于安全性和可适应性，希望能够在不断变化的硬件和软件环境中保持系统的稳定和安全。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ARM Pelion OS 是 ARM 公司提供的一个多功能物联网操作系统，它支持各种类型的连接设备，包括传感器、网关和可穿戴设备。Pelion OS 旨在提供安全可靠的运行环境，以满足物联网设备在实际应用中对数据处理和设备管理的需求。</a:t>
            </a:r>
            <a:endParaRPr lang="zh-CN" altLang="en-US" sz="1600" dirty="0"/>
          </a:p>
        </p:txBody>
      </p:sp>
      <p:pic>
        <p:nvPicPr>
          <p:cNvPr id="9" name="图片 8"/>
          <p:cNvPicPr/>
          <p:nvPr/>
        </p:nvPicPr>
        <p:blipFill>
          <a:blip r:embed="rId1"/>
        </p:blipFill>
        <p:spPr>
          <a:xfrm>
            <a:off x="7435215" y="1892935"/>
            <a:ext cx="4203065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项目介绍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3540" y="3190875"/>
            <a:ext cx="8162290" cy="29381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E2OGQ1ODE4YzVlMWVlY2Q3ZDE5Yzg1NWVmZmU4YmYifQ==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3458</Words>
  <Application>WPS 演示</Application>
  <PresentationFormat>宽屏</PresentationFormat>
  <Paragraphs>273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楷体</vt:lpstr>
      <vt:lpstr>Wingdings</vt:lpstr>
      <vt:lpstr>Candara</vt:lpstr>
      <vt:lpstr>微软雅黑</vt:lpstr>
      <vt:lpstr>Arial Unicode MS</vt:lpstr>
      <vt:lpstr>等线</vt:lpstr>
      <vt:lpstr>Calibri</vt:lpstr>
      <vt:lpstr>Office 主题​​</vt:lpstr>
      <vt:lpstr>Rust改写LiteOS-M系统</vt:lpstr>
      <vt:lpstr>主要部分</vt:lpstr>
      <vt:lpstr>改写背景</vt:lpstr>
      <vt:lpstr>C 语言操作系统的安全问题</vt:lpstr>
      <vt:lpstr>liteOS-M中的安全陷阱</vt:lpstr>
      <vt:lpstr>liteOS-M中的安全陷阱</vt:lpstr>
      <vt:lpstr>为什么选择rust</vt:lpstr>
      <vt:lpstr>相关工作</vt:lpstr>
      <vt:lpstr>LiteOS项目介绍</vt:lpstr>
      <vt:lpstr>LiteOS-M简介</vt:lpstr>
      <vt:lpstr>LiteOS-M简介</vt:lpstr>
      <vt:lpstr>核心算法</vt:lpstr>
      <vt:lpstr>核心算法</vt:lpstr>
      <vt:lpstr>核心算法</vt:lpstr>
      <vt:lpstr>改写展示</vt:lpstr>
      <vt:lpstr>C与rust的数据类型对应</vt:lpstr>
      <vt:lpstr>条件宏编译</vt:lpstr>
      <vt:lpstr>初始化内存池函数OsMemPoolInit</vt:lpstr>
      <vt:lpstr>初始化内存池函数OsMemPoolInit</vt:lpstr>
      <vt:lpstr>初始化内存池函数OsMemPoolInit</vt:lpstr>
      <vt:lpstr>内存分配（1）</vt:lpstr>
      <vt:lpstr>内存分配（1）</vt:lpstr>
      <vt:lpstr>内存分配（2）</vt:lpstr>
      <vt:lpstr>内存分配（2）</vt:lpstr>
      <vt:lpstr>释放动态动态LOS_MemFree</vt:lpstr>
      <vt:lpstr>释放动态内存OsGetRealPtr</vt:lpstr>
      <vt:lpstr>编译测试</vt:lpstr>
      <vt:lpstr>测试程序</vt:lpstr>
      <vt:lpstr>未来展望</vt:lpstr>
      <vt:lpstr>收获与心得</vt:lpstr>
      <vt:lpstr>成果与不足</vt:lpstr>
      <vt:lpstr>未来改进方向</vt:lpstr>
      <vt:lpstr>PowerPoint 演示文稿</vt:lpstr>
      <vt:lpstr>欢迎各位同学提问！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舒某</cp:lastModifiedBy>
  <cp:revision>93</cp:revision>
  <dcterms:created xsi:type="dcterms:W3CDTF">2019-08-12T09:30:00Z</dcterms:created>
  <dcterms:modified xsi:type="dcterms:W3CDTF">2024-07-05T13:16:34Z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90F8B9AEA72E4ADDA0B3FA7BDE433E2E_12</vt:lpwstr>
  </property>
  <property fmtid="{D5CDD505-2E9C-101B-9397-08002B2CF9AE}" pid="3" name="KSOProductBuildVer">
    <vt:lpwstr>2052-12.1.0.17133</vt:lpwstr>
  </property>
</Properties>
</file>